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439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464" r:id="rId16"/>
    <p:sldId id="261" r:id="rId17"/>
    <p:sldId id="262" r:id="rId18"/>
    <p:sldId id="263" r:id="rId19"/>
    <p:sldId id="264" r:id="rId20"/>
  </p:sldIdLst>
  <p:sldSz cx="24382413" cy="13716000"/>
  <p:notesSz cx="6858000" cy="9144000"/>
  <p:embeddedFontLst>
    <p:embeddedFont>
      <p:font typeface="Bitter" pitchFamily="2" charset="77"/>
      <p:regular r:id="rId23"/>
      <p:bold r:id="rId24"/>
      <p:italic r:id="rId25"/>
      <p:boldItalic r:id="rId26"/>
    </p:embeddedFont>
    <p:embeddedFont>
      <p:font typeface="Bitter SemiBold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Roboto Regular" panose="02000000000000000000" pitchFamily="2" charset="0"/>
      <p:regular r:id="rId37"/>
      <p:bold r:id="rId38"/>
      <p:italic r:id="rId39"/>
      <p:boldItalic r:id="rId40"/>
    </p:embeddedFont>
    <p:embeddedFont>
      <p:font typeface="Rubik" pitchFamily="2" charset="-79"/>
      <p:regular r:id="rId41"/>
      <p:bold r:id="rId42"/>
      <p:italic r:id="rId43"/>
      <p:boldItalic r:id="rId44"/>
    </p:embeddedFont>
    <p:embeddedFont>
      <p:font typeface="Rubik Medium" pitchFamily="2" charset="-79"/>
      <p:regular r:id="rId45"/>
      <p:italic r:id="rId46"/>
    </p:embeddedFont>
    <p:embeddedFont>
      <p:font typeface="Rubik SemiBold" pitchFamily="2" charset="-79"/>
      <p:regular r:id="rId47"/>
      <p:bold r:id="rId48"/>
      <p:italic r:id="rId49"/>
      <p:boldItalic r:id="rId50"/>
    </p:embeddedFont>
    <p:embeddedFont>
      <p:font typeface="Source Code Pro" panose="020B0509030403020204" pitchFamily="49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68" autoAdjust="0"/>
    <p:restoredTop sz="96327" autoAdjust="0"/>
  </p:normalViewPr>
  <p:slideViewPr>
    <p:cSldViewPr snapToGrid="0">
      <p:cViewPr>
        <p:scale>
          <a:sx n="88" d="100"/>
          <a:sy n="88" d="100"/>
        </p:scale>
        <p:origin x="1536" y="1048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9D6822A-131B-2449-9257-09EDD5D842E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6B8F7F4-F180-0343-A15C-8B5B97685F5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4.1624796328749054E-3"/>
                  <c:y val="5.6988166712320428E-3"/>
                </c:manualLayout>
              </c:layout>
              <c:tx>
                <c:rich>
                  <a:bodyPr/>
                  <a:lstStyle/>
                  <a:p>
                    <a:fld id="{51A4D3A7-2033-2743-A1BB-385B26F5609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3.6828923556867527E-3"/>
                  <c:y val="2.5633105776752402E-3"/>
                </c:manualLayout>
              </c:layout>
              <c:tx>
                <c:rich>
                  <a:bodyPr/>
                  <a:lstStyle/>
                  <a:p>
                    <a:fld id="{8D6E0997-83BC-DE44-9C00-840046DE09B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3.5419325816482793E-3"/>
                  <c:y val="-5.3507752538224976E-4"/>
                </c:manualLayout>
              </c:layout>
              <c:tx>
                <c:rich>
                  <a:bodyPr/>
                  <a:lstStyle/>
                  <a:p>
                    <a:fld id="{D672DDEE-7B51-8040-A889-69145EADA30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1.0239836458886791E-3"/>
                  <c:y val="-2.6005490811308886E-3"/>
                </c:manualLayout>
              </c:layout>
              <c:tx>
                <c:rich>
                  <a:bodyPr/>
                  <a:lstStyle/>
                  <a:p>
                    <a:fld id="{2EC8E7E9-03A3-6443-B70C-D3E6472501C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3.1640724320283623E-4"/>
                  <c:y val="9.1458487564810356E-3"/>
                </c:manualLayout>
              </c:layout>
              <c:tx>
                <c:rich>
                  <a:bodyPr/>
                  <a:lstStyle/>
                  <a:p>
                    <a:fld id="{1C048933-B497-F045-B1BA-60242C6B7D95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1.6614273531168485E-3"/>
                  <c:y val="6.0848196698353625E-3"/>
                </c:manualLayout>
              </c:layout>
              <c:tx>
                <c:rich>
                  <a:bodyPr/>
                  <a:lstStyle/>
                  <a:p>
                    <a:fld id="{EE9E0C11-F536-9743-B8CB-0DA97435691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2.596414228697057E-3"/>
                  <c:y val="1.2281354850037896E-2"/>
                </c:manualLayout>
              </c:layout>
              <c:tx>
                <c:rich>
                  <a:bodyPr/>
                  <a:lstStyle/>
                  <a:p>
                    <a:fld id="{D00AB3F4-868E-A944-B722-B48606E8DB4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3.0383890867044959E-3"/>
                  <c:y val="1.0364957821067906E-2"/>
                </c:manualLayout>
              </c:layout>
              <c:tx>
                <c:rich>
                  <a:bodyPr/>
                  <a:lstStyle/>
                  <a:p>
                    <a:fld id="{6F6FEC50-65F1-C546-B7B2-6B4AAFBF5E5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23A718B-1A30-D042-9076-CDA9C22FEC8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9CB4CE0-2C1A-C044-973B-746D3E029E46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874978-38D2-8244-801A-80AD4C696CB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1C9880F-F657-6F4E-8878-9FF5B8864B8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AFB42115-BF37-5342-84AD-6000F30EC52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6156212130803725E-2"/>
                  <c:y val="4.9067230180021805E-3"/>
                </c:manualLayout>
              </c:layout>
              <c:tx>
                <c:rich>
                  <a:bodyPr/>
                  <a:lstStyle/>
                  <a:p>
                    <a:fld id="{E8E75BA3-DC02-7F49-9158-FAF1EC32A30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CCE47BDB-D52B-9749-AFAB-95703B4F08F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2.1890427963363883E-3"/>
                  <c:y val="9.593293457231809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5.8620980577756849E-3"/>
                  <c:y val="6.6156815502603867E-3"/>
                </c:manualLayout>
              </c:layout>
              <c:tx>
                <c:rich>
                  <a:bodyPr/>
                  <a:lstStyle/>
                  <a:p>
                    <a:fld id="{88C9ED56-D5A7-154B-973A-CE412C77E8C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D52BE92B-DAA7-9D4B-A479-826C6D37C21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59B9AE4-83BF-0D40-AA33-A2556EAE925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846913171024294E-2"/>
          <c:y val="1.683565997655059E-2"/>
          <c:w val="0.93605588153232133"/>
          <c:h val="0.86492196846344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5.663720573304382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1944E-3"/>
                  <c:y val="1.22441163465822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092528501108849"/>
          <c:y val="0.95849762764220114"/>
          <c:w val="0.29814937194730456"/>
          <c:h val="4.15023723577986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</c:v>
                </c:pt>
                <c:pt idx="1">
                  <c:v>45</c:v>
                </c:pt>
                <c:pt idx="2">
                  <c:v>98</c:v>
                </c:pt>
                <c:pt idx="3">
                  <c:v>138</c:v>
                </c:pt>
                <c:pt idx="4">
                  <c:v>188</c:v>
                </c:pt>
                <c:pt idx="5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13/06/2023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13/06/2023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24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13/06/2023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6/13/23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34644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3757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13/06/2023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829" r:id="rId36"/>
    <p:sldLayoutId id="2147483831" r:id="rId37"/>
    <p:sldLayoutId id="2147483832" r:id="rId38"/>
    <p:sldLayoutId id="2147483730" r:id="rId39"/>
    <p:sldLayoutId id="2147483731" r:id="rId40"/>
    <p:sldLayoutId id="2147483732" r:id="rId41"/>
    <p:sldLayoutId id="2147483733" r:id="rId42"/>
    <p:sldLayoutId id="2147483670" r:id="rId43"/>
    <p:sldLayoutId id="2147483833" r:id="rId44"/>
    <p:sldLayoutId id="2147483834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6" Type="http://schemas.openxmlformats.org/officeDocument/2006/relationships/hyperlink" Target="https://www.gbif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the-gbif-networ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publisher/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usible.io/gbif.org" TargetMode="Externa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occurrence/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7" y="7405688"/>
            <a:ext cx="8640763" cy="2073275"/>
          </a:xfrm>
        </p:spPr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9788" y="10177570"/>
            <a:ext cx="8640762" cy="675163"/>
          </a:xfrm>
        </p:spPr>
        <p:txBody>
          <a:bodyPr/>
          <a:lstStyle/>
          <a:p>
            <a:r>
              <a:rPr lang="en-US" dirty="0"/>
              <a:t>April 2023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10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50,072,370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35,814,119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24,919,489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14,063,751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13,983,855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13,196,610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12,376,438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12,149,302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12,140,906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11,077,021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2B9C1-258A-250E-211D-22D178F6AE9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7" y="12283937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845484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585EE58-6934-3217-7783-A2BB5DFEA960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50749437"/>
              </p:ext>
            </p:extLst>
          </p:nvPr>
        </p:nvGraphicFramePr>
        <p:xfrm>
          <a:off x="1697327" y="4489450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328829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276004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831455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F7D4A44-B0DE-26BD-09E2-2715F37A882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170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900" y="1311649"/>
            <a:ext cx="22294199" cy="12540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80929"/>
            <a:ext cx="17245012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1"/>
                </a:solidFill>
                <a:hlinkClick r:id="rId6"/>
              </a:rPr>
              <a:t>https://www.gbif.org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endParaRPr lang="en-DK" sz="2000" dirty="0">
              <a:latin typeface="Rubik Medium" pitchFamily="2" charset="-79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6A7130A-D53F-50EB-4BEB-404818BB24F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>
          <a:xfrm>
            <a:off x="12177712" y="3257550"/>
            <a:ext cx="11485563" cy="8297863"/>
          </a:xfr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A1FF615-0022-77A2-3966-0169E048D161}"/>
              </a:ext>
            </a:extLst>
          </p:cNvPr>
          <p:cNvSpPr txBox="1">
            <a:spLocks/>
          </p:cNvSpPr>
          <p:nvPr/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/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73C9F0A-A9D6-91A6-EFF0-06F70274BD7E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https://www.gbif.org/the-gbif-network</a:t>
            </a:r>
            <a:r>
              <a:rPr lang="en-GB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9995357-76FE-AF84-974C-A71C6A31DBA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https://www.gbif.org/publisher/search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1389137" y="5972836"/>
            <a:ext cx="7203925" cy="2735581"/>
            <a:chOff x="10085791" y="1547581"/>
            <a:chExt cx="3141128" cy="14118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0085791" y="2364608"/>
              <a:ext cx="3141128" cy="59486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1 April 2023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8EBD15-60A9-C560-A67E-1D80754DE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887" y="10840565"/>
            <a:ext cx="6507388" cy="714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61BD89-40FF-D6A5-A177-23DB2C07C3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557"/>
          <a:stretch/>
        </p:blipFill>
        <p:spPr>
          <a:xfrm>
            <a:off x="7098269" y="3744505"/>
            <a:ext cx="17281187" cy="78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/>
              </a:rPr>
              <a:t>https://plausible.io/gbif.org</a:t>
            </a:r>
            <a:r>
              <a:rPr lang="en-GB" dirty="0">
                <a:solidFill>
                  <a:schemeClr val="accent1"/>
                </a:solidFill>
              </a:rPr>
              <a:t> 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F2F5B-8F52-7EAB-4418-4AC0F7F991D9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5890414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https://www.gbif.org/occurrence/search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714683"/>
              </p:ext>
            </p:extLst>
          </p:nvPr>
        </p:nvGraphicFramePr>
        <p:xfrm>
          <a:off x="13564261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/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02201FC-994C-14E7-73AD-05F221561AC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84715263"/>
              </p:ext>
            </p:extLst>
          </p:nvPr>
        </p:nvGraphicFramePr>
        <p:xfrm>
          <a:off x="1390253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75021594"/>
              </p:ext>
            </p:extLst>
          </p:nvPr>
        </p:nvGraphicFramePr>
        <p:xfrm>
          <a:off x="13631068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A81F16-1E65-0CF4-1D3E-722E21D4616C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38,992,030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35,176,955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34,074,909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18,762,933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17,944,092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16,585,720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16,583,277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13,792,673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11,878,832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10,058,577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FC8C9-A74A-34EB-C771-4B2F416D6FB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ción1" id="{CB3FD676-F11B-0C49-A3A4-50916FE7EC45}" vid="{2E3FF3B7-5F37-8B48-92A1-3B09B3BB2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115</TotalTime>
  <Words>1477</Words>
  <Application>Microsoft Macintosh PowerPoint</Application>
  <PresentationFormat>Custom</PresentationFormat>
  <Paragraphs>521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Roboto</vt:lpstr>
      <vt:lpstr>Bitter</vt:lpstr>
      <vt:lpstr>Rubik SemiBold</vt:lpstr>
      <vt:lpstr>Roboto Regular</vt:lpstr>
      <vt:lpstr>Rubik</vt:lpstr>
      <vt:lpstr>Source Code Pro</vt:lpstr>
      <vt:lpstr>Arial</vt:lpstr>
      <vt:lpstr>Rubik Medium</vt:lpstr>
      <vt:lpstr>Bitter SemiBold</vt:lpstr>
      <vt:lpstr>Roboto Condensed Light</vt:lpstr>
      <vt:lpstr>Tema de Office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 (2022)</vt:lpstr>
      <vt:lpstr>API requests per country (2022)</vt:lpstr>
      <vt:lpstr>Peer-reviewed publications using GBIF-mediated data</vt:lpstr>
      <vt:lpstr>Data Use in peer-reviewed journals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slides</dc:title>
  <dc:creator>Javier Andres Gamboa Martinez</dc:creator>
  <cp:lastModifiedBy>Javier Gamboa Martinez</cp:lastModifiedBy>
  <cp:revision>4</cp:revision>
  <dcterms:created xsi:type="dcterms:W3CDTF">2023-05-30T08:38:54Z</dcterms:created>
  <dcterms:modified xsi:type="dcterms:W3CDTF">2023-06-13T09:27:59Z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